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6" r:id="rId3"/>
    <p:sldId id="266" r:id="rId4"/>
    <p:sldId id="272" r:id="rId5"/>
    <p:sldId id="274" r:id="rId6"/>
    <p:sldId id="268" r:id="rId7"/>
    <p:sldId id="267" r:id="rId8"/>
    <p:sldId id="270" r:id="rId9"/>
    <p:sldId id="271" r:id="rId10"/>
    <p:sldId id="262" r:id="rId11"/>
    <p:sldId id="260" r:id="rId12"/>
    <p:sldId id="263" r:id="rId13"/>
    <p:sldId id="269" r:id="rId14"/>
    <p:sldId id="26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swadip Maity" initials="BM" lastIdx="1" clrIdx="0">
    <p:extLst>
      <p:ext uri="{19B8F6BF-5375-455C-9EA6-DF929625EA0E}">
        <p15:presenceInfo xmlns:p15="http://schemas.microsoft.com/office/powerpoint/2012/main" userId="S-1-5-21-2146773085-903363285-719344707-19814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2D019-CE35-42AB-BF45-52F6F15A522D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34AE3-66FE-4C08-AA12-0B1E889E2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8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09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0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6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08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5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2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3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9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3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4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34AE3-66FE-4C08-AA12-0B1E889E2C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4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4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1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E8107-4BFD-4F8D-8019-CF0C9218A0E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LED Blinking</a:t>
            </a:r>
          </a:p>
          <a:p>
            <a:r>
              <a:rPr lang="en-US" dirty="0"/>
              <a:t>2. Hello World on OLED</a:t>
            </a:r>
          </a:p>
          <a:p>
            <a:r>
              <a:rPr lang="en-US" dirty="0"/>
              <a:t>3. Connect to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" y="304792"/>
            <a:ext cx="12090400" cy="62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re0.staticworld.net/images/article/2013/04/botnet-100034898-or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73" y="12649"/>
            <a:ext cx="9076168" cy="680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06" y="5390284"/>
            <a:ext cx="4415321" cy="1441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7393" y="5378628"/>
            <a:ext cx="1031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A botnet is a number of Internet-connected computers autonomously communicating with other similar machines in which components located on networked computers communicate and coordinate their actions by command and control (C&amp;C) or by passing messages to one another without the owners'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10000" t="-15000" r="-10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9257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dirty="0"/>
              <a:t>A malware that turns computer systems running Linux into remotely controlled "bots", that can be used as part of a botnet in large-scale network attacks. It primarily targets online consumer devices such as remote cameras and home routers.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35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07" y="27569"/>
            <a:ext cx="1379706" cy="1095506"/>
          </a:xfrm>
        </p:spPr>
        <p:txBody>
          <a:bodyPr/>
          <a:lstStyle/>
          <a:p>
            <a:r>
              <a:rPr lang="en-US" dirty="0"/>
              <a:t>OTA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0"/>
            <a:ext cx="8704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30" y="127226"/>
            <a:ext cx="402360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spc="-100" dirty="0">
                <a:ln w="3175">
                  <a:noFill/>
                </a:ln>
                <a:solidFill>
                  <a:srgbClr val="0070C0"/>
                </a:solidFill>
                <a:latin typeface="Segoe UI Light"/>
                <a:cs typeface="Segoe UI" pitchFamily="34" charset="0"/>
              </a:rPr>
              <a:t>MakerzBay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3587" y="6140036"/>
            <a:ext cx="11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Build Failures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Showcase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78504" y="3923671"/>
            <a:ext cx="8067040" cy="2609209"/>
            <a:chOff x="3933477" y="2251438"/>
            <a:chExt cx="5574292" cy="2265132"/>
          </a:xfrm>
        </p:grpSpPr>
        <p:sp>
          <p:nvSpPr>
            <p:cNvPr id="7" name="Freeform 6"/>
            <p:cNvSpPr/>
            <p:nvPr/>
          </p:nvSpPr>
          <p:spPr>
            <a:xfrm>
              <a:off x="3933477" y="2251438"/>
              <a:ext cx="1768703" cy="2248046"/>
            </a:xfrm>
            <a:custGeom>
              <a:avLst/>
              <a:gdLst>
                <a:gd name="connsiteX0" fmla="*/ 0 w 1768703"/>
                <a:gd name="connsiteY0" fmla="*/ 0 h 3093713"/>
                <a:gd name="connsiteX1" fmla="*/ 1768703 w 1768703"/>
                <a:gd name="connsiteY1" fmla="*/ 0 h 3093713"/>
                <a:gd name="connsiteX2" fmla="*/ 1768703 w 1768703"/>
                <a:gd name="connsiteY2" fmla="*/ 3093713 h 3093713"/>
                <a:gd name="connsiteX3" fmla="*/ 0 w 1768703"/>
                <a:gd name="connsiteY3" fmla="*/ 3093713 h 3093713"/>
                <a:gd name="connsiteX4" fmla="*/ 0 w 1768703"/>
                <a:gd name="connsiteY4" fmla="*/ 0 h 309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703" h="3093713">
                  <a:moveTo>
                    <a:pt x="0" y="0"/>
                  </a:moveTo>
                  <a:lnTo>
                    <a:pt x="1768703" y="0"/>
                  </a:lnTo>
                  <a:lnTo>
                    <a:pt x="1768703" y="3093713"/>
                  </a:lnTo>
                  <a:lnTo>
                    <a:pt x="0" y="3093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2D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222656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rgbClr val="CCE2D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Enable others to innovate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13224" y="2251438"/>
              <a:ext cx="5394545" cy="2265132"/>
              <a:chOff x="5307542" y="3010461"/>
              <a:chExt cx="5394545" cy="2265132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5307542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Resources &amp; space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307542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Skill development</a:t>
                </a: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032028" y="3010461"/>
                <a:ext cx="1768703" cy="2248046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 prototypes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7208898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iz scenario enablement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7208898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Whitespace innovation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8933384" y="3010461"/>
                <a:ext cx="1768703" cy="2265132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Build industry interfaces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9110255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  <a:ln cap="flat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Outside-in perspective</a:t>
                </a: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9110255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Mentorship &amp; Coaching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024932" y="5375633"/>
            <a:ext cx="10413110" cy="827717"/>
            <a:chOff x="1024931" y="4543591"/>
            <a:chExt cx="10413110" cy="950727"/>
          </a:xfrm>
        </p:grpSpPr>
        <p:grpSp>
          <p:nvGrpSpPr>
            <p:cNvPr id="18" name="Group 17"/>
            <p:cNvGrpSpPr/>
            <p:nvPr/>
          </p:nvGrpSpPr>
          <p:grpSpPr>
            <a:xfrm>
              <a:off x="1024931" y="4543591"/>
              <a:ext cx="9886909" cy="950727"/>
              <a:chOff x="1015872" y="4527308"/>
              <a:chExt cx="10309620" cy="644542"/>
            </a:xfrm>
          </p:grpSpPr>
          <p:sp>
            <p:nvSpPr>
              <p:cNvPr id="25" name="Isosceles Triangle 24"/>
              <p:cNvSpPr/>
              <p:nvPr/>
            </p:nvSpPr>
            <p:spPr bwMode="auto">
              <a:xfrm rot="5400000">
                <a:off x="10925289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771533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153391" y="4591492"/>
                <a:ext cx="10020490" cy="488373"/>
              </a:xfrm>
              <a:prstGeom prst="rect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8" tIns="44450" rIns="90488" bIns="44450" numCol="4" rtlCol="0" anchor="ctr" anchorCtr="0" compatLnSpc="1">
                <a:noAutofit/>
              </a:bodyPr>
              <a:lstStyle/>
              <a:p>
                <a:pPr marL="0" marR="0" indent="0" algn="l" defTabSz="7620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</a:pPr>
                <a:endParaRPr kumimoji="0" lang="en-US" sz="1400" b="1" i="0" u="none" strike="noStrike" kern="0" cap="none" baseline="0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717210" y="4830407"/>
              <a:ext cx="9720831" cy="392231"/>
              <a:chOff x="1453050" y="4830407"/>
              <a:chExt cx="9720831" cy="3922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453050" y="4830407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Market Insight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56301" y="4833770"/>
                <a:ext cx="3457784" cy="38886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Technical Knowhow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64130" y="483377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Design &amp; Envisioning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365904" y="483138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Industry Connect</a:t>
                </a:r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561" y="4722344"/>
              <a:ext cx="577988" cy="55221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11" y="2202410"/>
            <a:ext cx="2559643" cy="17064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284" y="2228980"/>
            <a:ext cx="2559643" cy="1690346"/>
          </a:xfrm>
          <a:prstGeom prst="rect">
            <a:avLst/>
          </a:prstGeom>
        </p:spPr>
      </p:pic>
      <p:pic>
        <p:nvPicPr>
          <p:cNvPr id="30" name="Picture 4" descr="http://www.mmk-pr.de/wp-content/uploads/2011/11/Agentur-Team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19780"/>
          <a:stretch/>
        </p:blipFill>
        <p:spPr bwMode="auto">
          <a:xfrm>
            <a:off x="7492148" y="2220960"/>
            <a:ext cx="2553396" cy="17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476819" y="1909532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industry interfaces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34284" y="1910860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Develop prototypes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7913" y="1890850"/>
            <a:ext cx="2559641" cy="318358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Enable others to ‘make’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758173"/>
            <a:ext cx="12192000" cy="830997"/>
          </a:xfrm>
          <a:prstGeom prst="rect">
            <a:avLst/>
          </a:prstGeom>
          <a:solidFill>
            <a:srgbClr val="F2F4F8"/>
          </a:solidFill>
        </p:spPr>
        <p:txBody>
          <a:bodyPr wrap="square" rtlCol="0" anchor="ctr">
            <a:spAutoFit/>
          </a:bodyPr>
          <a:lstStyle/>
          <a:p>
            <a:pPr marL="346075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MakerzBay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is a channel for enabling and facilitating IoT focused innovation across the Microsoft Hyderabad campus –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Specially-designed physical space with tools, technology, equipment, and the environment required to bring ideas to life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Helps envision, ideate, and building futuristic scenarios through bleeding edge technology like IoT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881" y="5942479"/>
            <a:ext cx="887612" cy="7489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7709" y="6460835"/>
            <a:ext cx="30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makerzbayfte@microsoft.com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9084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70831" y="228600"/>
            <a:ext cx="60925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 </a:t>
            </a:r>
            <a:r>
              <a:rPr lang="en-US" sz="2800" b="1" dirty="0"/>
              <a:t>Internet of Things</a:t>
            </a:r>
            <a:r>
              <a:rPr lang="en-US" sz="2800" dirty="0"/>
              <a:t> (</a:t>
            </a:r>
            <a:r>
              <a:rPr lang="en-US" sz="2800" b="1" dirty="0" err="1"/>
              <a:t>IoT</a:t>
            </a:r>
            <a:r>
              <a:rPr lang="en-US" sz="2800" dirty="0"/>
              <a:t>) is the network of physical objects—devices, vehicles, buildings and other items- embedded with electronics, software, sensors, and network connectivity that enables these objects to collect and exchange data.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57825" cy="689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648075"/>
            <a:ext cx="6967141" cy="32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heconnectivist-img.s3.amazonaws.com/wp-content/uploads/2014/05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5"/>
            <a:ext cx="12192001" cy="685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7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" y="524650"/>
            <a:ext cx="12142811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6895"/>
            <a:ext cx="12192000" cy="63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walldevil.com/wallpapers/w19/arduino-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7" b="-2817"/>
          <a:stretch/>
        </p:blipFill>
        <p:spPr bwMode="auto">
          <a:xfrm>
            <a:off x="0" y="-190501"/>
            <a:ext cx="12192000" cy="72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00933" y="4300056"/>
            <a:ext cx="3143809" cy="10937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Arduino </a:t>
            </a: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101 Shield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MKR1000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Yún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Shield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6825" y="6419850"/>
            <a:ext cx="29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https://create.arduino.cc/iot/</a:t>
            </a:r>
          </a:p>
        </p:txBody>
      </p:sp>
      <p:sp>
        <p:nvSpPr>
          <p:cNvPr id="5" name="Rectangle 4"/>
          <p:cNvSpPr/>
          <p:nvPr/>
        </p:nvSpPr>
        <p:spPr>
          <a:xfrm>
            <a:off x="5319713" y="101883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50</a:t>
            </a:r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7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05.deviantart.net/3474/i/2012/074/c/d/raspberry_pi_wallpaper_hd_1080p_by_tpbarratt-d4suv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4" y="0"/>
            <a:ext cx="12198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344047" y="3804212"/>
            <a:ext cx="4755064" cy="13481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802.11n </a:t>
            </a: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Bluetooth 4.0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Quad-core 64-bit ARM Cortex A53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1.2 GHz.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r"/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758" y="4453517"/>
            <a:ext cx="36684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It’s a usable desktop computer.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6327" y="465357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35</a:t>
            </a:r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0" name="Picture 4" descr="https://hackadaycom.files.wordpress.com/2016/02/chromiu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38" y="5647323"/>
            <a:ext cx="6565900" cy="9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95360" y="1455420"/>
            <a:ext cx="341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tiny Wi-Fi development board. Arduino </a:t>
            </a:r>
          </a:p>
          <a:p>
            <a:r>
              <a:rPr lang="en-US" dirty="0"/>
              <a:t>+ Wi-Fi </a:t>
            </a:r>
          </a:p>
          <a:p>
            <a:r>
              <a:rPr lang="en-US" dirty="0"/>
              <a:t>+ ARM Cortex M3 </a:t>
            </a:r>
          </a:p>
          <a:p>
            <a:r>
              <a:rPr lang="en-US" dirty="0"/>
              <a:t>+ wireless programming </a:t>
            </a:r>
          </a:p>
          <a:p>
            <a:r>
              <a:rPr lang="en-US" dirty="0"/>
              <a:t>+ REST API </a:t>
            </a:r>
          </a:p>
          <a:p>
            <a:r>
              <a:rPr lang="en-US" dirty="0"/>
              <a:t>= awesome.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25" y="4171950"/>
            <a:ext cx="3457575" cy="2686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007" y="398301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</a:t>
            </a:r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19</a:t>
            </a:r>
            <a:r>
              <a:rPr lang="en-US" sz="1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1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l="23000" r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0859" y="5476532"/>
            <a:ext cx="76550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$3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211</Words>
  <Application>Microsoft Office PowerPoint</Application>
  <PresentationFormat>Widescreen</PresentationFormat>
  <Paragraphs>66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</vt:lpstr>
      <vt:lpstr>PowerPoint Presentation</vt:lpstr>
      <vt:lpstr>PowerPoint Presentation</vt:lpstr>
      <vt:lpstr>PowerPoint Presentation</vt:lpstr>
      <vt:lpstr>OTA</vt:lpstr>
      <vt:lpstr>PowerPoint Presentation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Biswadip Maity</dc:creator>
  <cp:lastModifiedBy>Nagaraju Kotcharlakota</cp:lastModifiedBy>
  <cp:revision>40</cp:revision>
  <dcterms:created xsi:type="dcterms:W3CDTF">2017-01-16T16:54:16Z</dcterms:created>
  <dcterms:modified xsi:type="dcterms:W3CDTF">2017-07-10T08:21:28Z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nkotchar@microsoft.com</vt:lpwstr>
  </property>
  <property fmtid="{D5CDD505-2E9C-101B-9397-08002B2CF9AE}" pid="6" name="MSIP_Label_f42aa342-8706-4288-bd11-ebb85995028c_SetDate">
    <vt:lpwstr>2017-07-10T13:51:27.9181581+05:30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